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70" r:id="rId4"/>
    <p:sldId id="278" r:id="rId5"/>
    <p:sldId id="279" r:id="rId6"/>
    <p:sldId id="272" r:id="rId7"/>
    <p:sldId id="277" r:id="rId8"/>
    <p:sldId id="273" r:id="rId9"/>
    <p:sldId id="280" r:id="rId10"/>
    <p:sldId id="281" r:id="rId11"/>
    <p:sldId id="282" r:id="rId12"/>
    <p:sldId id="283" r:id="rId13"/>
    <p:sldId id="268" r:id="rId14"/>
    <p:sldId id="284" r:id="rId15"/>
    <p:sldId id="275" r:id="rId16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65" autoAdjust="0"/>
  </p:normalViewPr>
  <p:slideViewPr>
    <p:cSldViewPr snapToGrid="0">
      <p:cViewPr varScale="1">
        <p:scale>
          <a:sx n="98" d="100"/>
          <a:sy n="98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BB312-829E-4756-8692-8CC5A80418DA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42F0-FCC0-4408-B155-2613A4FCD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0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842F0-FCC0-4408-B155-2613A4FCD0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0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842F0-FCC0-4408-B155-2613A4FCD0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0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842F0-FCC0-4408-B155-2613A4FCD0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9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842F0-FCC0-4408-B155-2613A4FCD08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8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925-5894-44E0-BBB8-BD7D86D7034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D21-63D8-4AB4-99BA-727F42E1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925-5894-44E0-BBB8-BD7D86D7034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D21-63D8-4AB4-99BA-727F42E1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2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925-5894-44E0-BBB8-BD7D86D7034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D21-63D8-4AB4-99BA-727F42E1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7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925-5894-44E0-BBB8-BD7D86D7034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D21-63D8-4AB4-99BA-727F42E1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3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925-5894-44E0-BBB8-BD7D86D7034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D21-63D8-4AB4-99BA-727F42E1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925-5894-44E0-BBB8-BD7D86D7034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D21-63D8-4AB4-99BA-727F42E1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925-5894-44E0-BBB8-BD7D86D7034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D21-63D8-4AB4-99BA-727F42E1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925-5894-44E0-BBB8-BD7D86D7034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D21-63D8-4AB4-99BA-727F42E1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5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925-5894-44E0-BBB8-BD7D86D7034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D21-63D8-4AB4-99BA-727F42E1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7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925-5894-44E0-BBB8-BD7D86D7034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D21-63D8-4AB4-99BA-727F42E1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9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925-5894-44E0-BBB8-BD7D86D7034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BD21-63D8-4AB4-99BA-727F42E1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0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A925-5894-44E0-BBB8-BD7D86D7034D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CBD21-63D8-4AB4-99BA-727F42E10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1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209" y="758757"/>
            <a:ext cx="11060347" cy="5787958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анкетирования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ПОДГОТОВКИ ВЫПУСКНИКОВ МАРҒҰЛАН УНИВЕРСИТЕТА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проведения социологических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Плана-графика проведения социологических опросов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/год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карьеры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Офисом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и менеджмента качества ППУ имени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Ә.Марғұлан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организовано исследование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работодателей уровнем подготовки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выпускников.</a:t>
            </a:r>
          </a:p>
          <a:p>
            <a:pPr>
              <a:lnSpc>
                <a:spcPct val="120000"/>
              </a:lnSpc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март-апрель 2025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работодатели, руководители организаций образования Павлодарской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сбора информации: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online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326" t="29682" r="8947" b="28386"/>
          <a:stretch/>
        </p:blipFill>
        <p:spPr>
          <a:xfrm>
            <a:off x="4494180" y="211491"/>
            <a:ext cx="2898842" cy="8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945" y="165371"/>
            <a:ext cx="10515600" cy="7782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ОП </a:t>
            </a:r>
            <a:b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удовлетворенности работодателей подготовкой выпускников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0119" y="1235413"/>
            <a:ext cx="10909661" cy="4941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643369"/>
              </p:ext>
            </p:extLst>
          </p:nvPr>
        </p:nvGraphicFramePr>
        <p:xfrm>
          <a:off x="710118" y="1193062"/>
          <a:ext cx="10909660" cy="3728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581"/>
                <a:gridCol w="4389277"/>
                <a:gridCol w="908605"/>
                <a:gridCol w="1154569"/>
                <a:gridCol w="671179"/>
                <a:gridCol w="1060218"/>
                <a:gridCol w="604313"/>
                <a:gridCol w="992953"/>
                <a:gridCol w="519965"/>
              </a:tblGrid>
              <a:tr h="965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Оцените </a:t>
                      </a:r>
                      <a:r>
                        <a:rPr lang="ru-RU" sz="1800" dirty="0">
                          <a:effectLst/>
                        </a:rPr>
                        <a:t>уровень Вашей удовлетворенности подготовкой выпускников по образовательным программам (специальностям)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респондентов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Жоғары</a:t>
                      </a:r>
                      <a:r>
                        <a:rPr lang="ru-RU" sz="1600" dirty="0">
                          <a:effectLst/>
                        </a:rPr>
                        <a:t> / Высокий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Орташа</a:t>
                      </a:r>
                      <a:r>
                        <a:rPr lang="ru-RU" sz="1600" dirty="0">
                          <a:effectLst/>
                        </a:rPr>
                        <a:t> / Средний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Төмен</a:t>
                      </a:r>
                      <a:r>
                        <a:rPr lang="ru-RU" sz="1600" dirty="0">
                          <a:effectLst/>
                        </a:rPr>
                        <a:t> / Низкий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7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Образовательная программа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 и психология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32,5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Информационные технологии в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5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01362"/>
              </p:ext>
            </p:extLst>
          </p:nvPr>
        </p:nvGraphicFramePr>
        <p:xfrm>
          <a:off x="710120" y="4831312"/>
          <a:ext cx="10909659" cy="880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114"/>
                <a:gridCol w="4396902"/>
                <a:gridCol w="914400"/>
                <a:gridCol w="1157592"/>
                <a:gridCol w="651727"/>
                <a:gridCol w="1063044"/>
                <a:gridCol w="605925"/>
                <a:gridCol w="995602"/>
                <a:gridCol w="521353"/>
              </a:tblGrid>
              <a:tr h="564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Казахский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и литература с неказахским языком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945" y="165371"/>
            <a:ext cx="10515600" cy="7782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ОП </a:t>
            </a:r>
            <a:b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удовлетворенности работодателей подготовкой выпускников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0119" y="1235413"/>
            <a:ext cx="10909661" cy="4941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95535"/>
              </p:ext>
            </p:extLst>
          </p:nvPr>
        </p:nvGraphicFramePr>
        <p:xfrm>
          <a:off x="710118" y="1193062"/>
          <a:ext cx="10909660" cy="4976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581"/>
                <a:gridCol w="4389277"/>
                <a:gridCol w="908605"/>
                <a:gridCol w="1154569"/>
                <a:gridCol w="671179"/>
                <a:gridCol w="1060218"/>
                <a:gridCol w="604313"/>
                <a:gridCol w="992953"/>
                <a:gridCol w="519965"/>
              </a:tblGrid>
              <a:tr h="965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Оцените </a:t>
                      </a:r>
                      <a:r>
                        <a:rPr lang="ru-RU" sz="1800" dirty="0">
                          <a:effectLst/>
                        </a:rPr>
                        <a:t>уровень Вашей удовлетворенности подготовкой выпускников по образовательным программам (специальностям)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респондентов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Жоғары</a:t>
                      </a:r>
                      <a:r>
                        <a:rPr lang="ru-RU" sz="1600" dirty="0">
                          <a:effectLst/>
                        </a:rPr>
                        <a:t> / Высокий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Орташа</a:t>
                      </a:r>
                      <a:r>
                        <a:rPr lang="ru-RU" sz="1600" dirty="0">
                          <a:effectLst/>
                        </a:rPr>
                        <a:t> / Средний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Төмен</a:t>
                      </a:r>
                      <a:r>
                        <a:rPr lang="ru-RU" sz="1600" dirty="0">
                          <a:effectLst/>
                        </a:rPr>
                        <a:t> / Низкий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Образовательная программа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и литература с нерусским языком обучения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721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язык: два иностранных языка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Музыкальное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Химия-Биология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695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945" y="165371"/>
            <a:ext cx="10515600" cy="7782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ОП </a:t>
            </a:r>
            <a:b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удовлетворенности работодателей подготовкой выпускников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0119" y="1235413"/>
            <a:ext cx="10909661" cy="4941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340106"/>
              </p:ext>
            </p:extLst>
          </p:nvPr>
        </p:nvGraphicFramePr>
        <p:xfrm>
          <a:off x="710118" y="1193062"/>
          <a:ext cx="10909660" cy="4780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581"/>
                <a:gridCol w="4389277"/>
                <a:gridCol w="908605"/>
                <a:gridCol w="1154569"/>
                <a:gridCol w="671179"/>
                <a:gridCol w="1060218"/>
                <a:gridCol w="604313"/>
                <a:gridCol w="992953"/>
                <a:gridCol w="519965"/>
              </a:tblGrid>
              <a:tr h="965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Оцените </a:t>
                      </a:r>
                      <a:r>
                        <a:rPr lang="ru-RU" sz="1800" dirty="0">
                          <a:effectLst/>
                        </a:rPr>
                        <a:t>уровень Вашей удовлетворенности подготовкой выпускников по образовательным программам (специальностям)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респондентов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Жоғары</a:t>
                      </a:r>
                      <a:r>
                        <a:rPr lang="ru-RU" sz="1600" dirty="0">
                          <a:effectLst/>
                        </a:rPr>
                        <a:t> / Высокий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Орташа</a:t>
                      </a:r>
                      <a:r>
                        <a:rPr lang="ru-RU" sz="1600" dirty="0">
                          <a:effectLst/>
                        </a:rPr>
                        <a:t> / Средний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Төмен</a:t>
                      </a:r>
                      <a:r>
                        <a:rPr lang="ru-RU" sz="1600" dirty="0">
                          <a:effectLst/>
                        </a:rPr>
                        <a:t> / Низкий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Образовательная программа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География-История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721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 и самопознание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1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Специальная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 (Дефектология)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1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экономики (Предпринимательство в образовании)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5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военная подготовка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7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«Потребность в кадрах»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056594"/>
              </p:ext>
            </p:extLst>
          </p:nvPr>
        </p:nvGraphicFramePr>
        <p:xfrm>
          <a:off x="486385" y="1658904"/>
          <a:ext cx="11410544" cy="2329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083"/>
                <a:gridCol w="914400"/>
                <a:gridCol w="1569092"/>
                <a:gridCol w="619666"/>
                <a:gridCol w="1540468"/>
                <a:gridCol w="615316"/>
                <a:gridCol w="1542641"/>
                <a:gridCol w="615316"/>
                <a:gridCol w="1233896"/>
                <a:gridCol w="619666"/>
              </a:tblGrid>
              <a:tr h="1969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Укажите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в каких специалистах больше всего нуждается ваша организация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кол-во респондентов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Педагогика и дополнительное образование 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(ВШП)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Гуманитарная область 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(ВШГН)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Естественно-математическое направление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(ВШЕ)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Искусство и спорт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800" dirty="0" err="1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ВШИиС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ИТОГО: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75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27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36,0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22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29,3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16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21,3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10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13,3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4011" t="26910" r="52801" b="43453"/>
          <a:stretch/>
        </p:blipFill>
        <p:spPr>
          <a:xfrm>
            <a:off x="214009" y="155368"/>
            <a:ext cx="1799617" cy="12937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7745" y="4085616"/>
            <a:ext cx="114591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Наибольший </a:t>
            </a:r>
            <a:r>
              <a:rPr lang="ru-RU" sz="1600" dirty="0"/>
              <a:t>спрос </a:t>
            </a:r>
            <a:r>
              <a:rPr lang="ru-RU" sz="1600" dirty="0" smtClean="0"/>
              <a:t>на </a:t>
            </a:r>
            <a:r>
              <a:rPr lang="ru-RU" sz="1600" dirty="0"/>
              <a:t>работников в области </a:t>
            </a:r>
            <a:r>
              <a:rPr lang="ru-RU" sz="1600" b="1" dirty="0">
                <a:solidFill>
                  <a:srgbClr val="FF0000"/>
                </a:solidFill>
              </a:rPr>
              <a:t>педагогики и дополнительного образования </a:t>
            </a:r>
            <a:r>
              <a:rPr lang="ru-RU" sz="1600" b="1" dirty="0" smtClean="0">
                <a:solidFill>
                  <a:srgbClr val="FF0000"/>
                </a:solidFill>
              </a:rPr>
              <a:t>- 36%</a:t>
            </a:r>
            <a:r>
              <a:rPr lang="ru-RU" sz="1600" dirty="0" smtClean="0"/>
              <a:t>. Потребность </a:t>
            </a:r>
            <a:r>
              <a:rPr lang="ru-RU" sz="1600" dirty="0"/>
              <a:t>в квалифицированных учителях начальных классов, воспитателях, методистах, педагогах дополнительного и специального образования, в том числе психологов, дефектологов, логопедов, ассистентов для детей с ООП.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Гуманитарная область </a:t>
            </a:r>
            <a:r>
              <a:rPr lang="ru-RU" sz="1600" dirty="0" smtClean="0"/>
              <a:t>занимает </a:t>
            </a:r>
            <a:r>
              <a:rPr lang="ru-RU" sz="1600" dirty="0"/>
              <a:t>второе </a:t>
            </a:r>
            <a:r>
              <a:rPr lang="ru-RU" sz="1600" dirty="0" smtClean="0"/>
              <a:t>место - </a:t>
            </a:r>
            <a:r>
              <a:rPr lang="ru-RU" sz="1600" b="1" dirty="0" smtClean="0">
                <a:solidFill>
                  <a:srgbClr val="FF0000"/>
                </a:solidFill>
              </a:rPr>
              <a:t>29,3%</a:t>
            </a:r>
            <a:r>
              <a:rPr lang="ru-RU" sz="1600" dirty="0" smtClean="0"/>
              <a:t> . </a:t>
            </a:r>
            <a:r>
              <a:rPr lang="ru-RU" sz="1600" dirty="0"/>
              <a:t>Работодателям требуются специалисты с навыками в области языков, коммуникаций, истории и права.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Естественно-математическое направление </a:t>
            </a:r>
            <a:r>
              <a:rPr lang="ru-RU" sz="1600" b="1" dirty="0" smtClean="0">
                <a:solidFill>
                  <a:srgbClr val="FF0000"/>
                </a:solidFill>
              </a:rPr>
              <a:t>- 21,3%</a:t>
            </a:r>
            <a:r>
              <a:rPr lang="ru-RU" sz="1600" dirty="0" smtClean="0"/>
              <a:t>. </a:t>
            </a:r>
            <a:r>
              <a:rPr lang="ru-RU" sz="1600" dirty="0"/>
              <a:t>традиционно </a:t>
            </a:r>
            <a:r>
              <a:rPr lang="ru-RU" sz="1600" dirty="0" smtClean="0"/>
              <a:t>важные: математика</a:t>
            </a:r>
            <a:r>
              <a:rPr lang="ru-RU" sz="1600" dirty="0"/>
              <a:t>, информатика, физика, химия и </a:t>
            </a:r>
            <a:r>
              <a:rPr lang="ru-RU" sz="1600" dirty="0" smtClean="0"/>
              <a:t>биология.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Искусство и спорт </a:t>
            </a:r>
            <a:r>
              <a:rPr lang="ru-RU" sz="1600" b="1" dirty="0" smtClean="0">
                <a:solidFill>
                  <a:srgbClr val="FF0000"/>
                </a:solidFill>
              </a:rPr>
              <a:t>- 13,3% </a:t>
            </a:r>
            <a:r>
              <a:rPr lang="ru-RU" sz="1600" dirty="0"/>
              <a:t>имеют наименьший уровень спроса среди респондентов. Это может быть связано с ограниченным количеством рабочих мест в данной </a:t>
            </a:r>
            <a:r>
              <a:rPr lang="ru-RU" sz="1600" dirty="0" smtClean="0"/>
              <a:t>сфере.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304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3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95" t="25057" r="52093" b="44197"/>
          <a:stretch/>
        </p:blipFill>
        <p:spPr>
          <a:xfrm>
            <a:off x="165370" y="204275"/>
            <a:ext cx="1400783" cy="13521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33864" y="2071990"/>
            <a:ext cx="84922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доверия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 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выпускников 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форм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 и областей взаимодействия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-Перспективы дальнейшего целенаправленного сотрудничества и улучшения подготовки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ППУ имени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Әлкей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Марғұлан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560" t="29213" r="50170" b="29731"/>
          <a:stretch/>
        </p:blipFill>
        <p:spPr>
          <a:xfrm>
            <a:off x="1566153" y="1828798"/>
            <a:ext cx="1381328" cy="1128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7156" t="28043" r="56044" b="45509"/>
          <a:stretch/>
        </p:blipFill>
        <p:spPr>
          <a:xfrm>
            <a:off x="1566153" y="2760226"/>
            <a:ext cx="1381328" cy="11284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2239" t="18035" r="49587" b="35216"/>
          <a:stretch/>
        </p:blipFill>
        <p:spPr>
          <a:xfrm>
            <a:off x="1566153" y="5092442"/>
            <a:ext cx="1381328" cy="1245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5648" t="31276" r="52129" b="30041"/>
          <a:stretch/>
        </p:blipFill>
        <p:spPr>
          <a:xfrm>
            <a:off x="1566153" y="3888635"/>
            <a:ext cx="1381328" cy="12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3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67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Предложения работодателей 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подготовки специалистов и дальнейшего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сотрудничества: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0043"/>
            <a:ext cx="10515600" cy="550585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долгосрочных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системных партнерских отношений.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сторон в вопросах организации практики, наставничества, совместной оценки результатов (как-то, вести совместную систему оценки знаний и навыков студентов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повышения квалификации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IТ-решения для отслеживания прогресса студентов, согласования графиков, обмена документами и обратной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вовлечение университетских преподавателей в обучающий процесс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разработка кейсов, регулярное посещение организации преподавателями университета, выездные занятия, мастер-классы, тренинги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практики именно в рамках инклюзивного образования в части подготовки выпускников для работы с детьми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выпускников вуза к международным экзаменам, определяющим уровень владения иностранным языком, с возможным получением международных сертификатов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Toefl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др., чтобы молодые специалисты могли готовить учеников сдавать подобные экзамены.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300" t="19561" r="46537" b="35906"/>
          <a:stretch/>
        </p:blipFill>
        <p:spPr>
          <a:xfrm>
            <a:off x="1" y="1"/>
            <a:ext cx="1556426" cy="10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6851"/>
            <a:ext cx="10515600" cy="705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27234"/>
            <a:ext cx="9927567" cy="5049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работодателей уровнем подготовки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</a:p>
          <a:p>
            <a:pPr marL="0" indent="0" algn="ctr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университета.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анкете было сформулировано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касательно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направлений:</a:t>
            </a:r>
          </a:p>
          <a:p>
            <a:pPr algn="ctr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трудоустройства выпускников вуза (кадровое партнёрство университета и работодателей); </a:t>
            </a: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 уровнем подготовки выпускников;</a:t>
            </a: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организаций образования региона и университета;</a:t>
            </a: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образования в специалистах.  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283" t="18701" r="47484" b="43955"/>
          <a:stretch/>
        </p:blipFill>
        <p:spPr>
          <a:xfrm>
            <a:off x="679219" y="243191"/>
            <a:ext cx="1624519" cy="11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808"/>
            <a:ext cx="10515600" cy="6647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респондентов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09" y="219808"/>
            <a:ext cx="1469263" cy="106079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4588" y="1766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810" y="1280604"/>
            <a:ext cx="116685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анкетировании приняли участие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респондента из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образования Павлодарской области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(общеобразовательные средние учебные заведения, организации технического и профессионального образования, образовательные центры). </a:t>
            </a:r>
            <a:endParaRPr lang="ru-RU" sz="1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 анкетирование охватило респондентов из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(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39,7%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(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36,6%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с меньшим и равным представлением специализированных организаций образования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(гимназии, лицеи)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малокомплектных школ (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11,9%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413" t="5555" r="2561" b="9722"/>
          <a:stretch/>
        </p:blipFill>
        <p:spPr>
          <a:xfrm>
            <a:off x="2494722" y="2335696"/>
            <a:ext cx="7374835" cy="33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0043"/>
            <a:ext cx="10515600" cy="5106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большинстве участники опроса - двуязычные образовательные организации (с государственным и русским языками обучения), что составило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45,9%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1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«Языковая структура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776" t="15333" r="48407" b="43187"/>
          <a:stretch/>
        </p:blipFill>
        <p:spPr>
          <a:xfrm>
            <a:off x="175097" y="119333"/>
            <a:ext cx="1585608" cy="1332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179" y="2704289"/>
            <a:ext cx="7811310" cy="38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5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выпускников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126" y="191108"/>
            <a:ext cx="1146147" cy="13168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8485" y="1760706"/>
            <a:ext cx="1126462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169/87%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выпускников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ППУ имени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Әлкей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Марғұлан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 момент исследования в образовательных организациях и учреждениях региона, представленных в анкетировании, работают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2394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выпускника университета разных лет.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85/43,8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указали, что у них работает от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выпускников университета. Это наиболее распространённый вариант, свидетельствующий о широкой представленности выпускников в образовательных учреждениях региона;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 около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 (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57/29,4%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респондентов отметили наличие от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выпускников, 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о целенаправленном сотрудничестве и систематическом трудоустройстве выпускников в данных учреждениях;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52/26,8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своем педагогическом коллективе от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выпускников ППУ, что является самым высоким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показателем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доверии к качеству подготовки кадров и прочных партнёрских отношениях.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значительной степени выполняет свою миссию по подготовке востребованных специалистов.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048" y="5794034"/>
            <a:ext cx="347502" cy="3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4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«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образования с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университетом»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09" t="16840" r="50462" b="44038"/>
          <a:stretch/>
        </p:blipFill>
        <p:spPr>
          <a:xfrm>
            <a:off x="175098" y="97277"/>
            <a:ext cx="2013626" cy="17023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9923" y="5068111"/>
            <a:ext cx="11673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dirty="0" smtClean="0"/>
              <a:t>По </a:t>
            </a:r>
            <a:r>
              <a:rPr lang="ru-RU" dirty="0"/>
              <a:t>мнению респондентов возможно следует активизировать и развивать в дальнейшем реализацию совместных научных проектов (инновации, исследования, разработки, конференции), совместную публикацию материалов в научных журналах, расширять участие преподавателей университета в образовательном процессе учреждений и организаций региона.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98017"/>
              </p:ext>
            </p:extLst>
          </p:nvPr>
        </p:nvGraphicFramePr>
        <p:xfrm>
          <a:off x="447471" y="1595335"/>
          <a:ext cx="11478640" cy="3050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4100"/>
                <a:gridCol w="2077961"/>
                <a:gridCol w="836579"/>
              </a:tblGrid>
              <a:tr h="821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Области </a:t>
                      </a:r>
                      <a:r>
                        <a:rPr lang="ru-RU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сотрудничества с Университетом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Кол-во респондентов (образовательные организации)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20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Всего респондентов: 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Профессиональная практика обучающихся на базе Вашей организации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Участие преподавателей Университета в образовательном процессе Вашей организации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Повышение квалификации, профессиональная переподготовка сотрудников на базе Университета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73,2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Реализация совместных научных проектов (исследования, разработки, конференции)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128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5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Обучение сотрудников организации в магистратуре, докторантуре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139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71,6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5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Сотрудничество в области дуального обучения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Совместная публикация в научных журналах материалов сотрудников организации и Университета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118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84601" y="5068111"/>
            <a:ext cx="35359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67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выпускников»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872" t="16616" r="49708" b="43143"/>
          <a:stretch/>
        </p:blipFill>
        <p:spPr>
          <a:xfrm>
            <a:off x="204281" y="136188"/>
            <a:ext cx="2198452" cy="17509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2766" y="3920246"/>
            <a:ext cx="108657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         Удовлетворены </a:t>
            </a:r>
            <a:r>
              <a:rPr lang="ru-RU" dirty="0"/>
              <a:t>знаниями студентов — 99%</a:t>
            </a:r>
          </a:p>
          <a:p>
            <a:r>
              <a:rPr lang="ru-RU" dirty="0"/>
              <a:t>•	Выпускники ППУ соответствуют профессиональным требованиям к педагогам — 92,3%</a:t>
            </a:r>
          </a:p>
          <a:p>
            <a:r>
              <a:rPr lang="ru-RU" dirty="0"/>
              <a:t>•	Достаточно высокий уровень подготовки выпускников — 98%</a:t>
            </a:r>
          </a:p>
          <a:p>
            <a:r>
              <a:rPr lang="ru-RU" dirty="0"/>
              <a:t>•	Лидерство университета в регионе — </a:t>
            </a:r>
            <a:r>
              <a:rPr lang="ru-RU" dirty="0" smtClean="0"/>
              <a:t>63,9%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Что </a:t>
            </a:r>
            <a:r>
              <a:rPr lang="ru-RU" dirty="0"/>
              <a:t>указывает на сильные позиции университета в глазах опрошенных и свидетельствует о хорошем имидже учебного заведения в </a:t>
            </a:r>
            <a:r>
              <a:rPr lang="ru-RU" dirty="0" smtClean="0"/>
              <a:t>Павлодарском регионе.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668041"/>
              </p:ext>
            </p:extLst>
          </p:nvPr>
        </p:nvGraphicFramePr>
        <p:xfrm>
          <a:off x="972766" y="1643974"/>
          <a:ext cx="11050622" cy="2578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1986"/>
                <a:gridCol w="987703"/>
                <a:gridCol w="662340"/>
                <a:gridCol w="662340"/>
                <a:gridCol w="662340"/>
                <a:gridCol w="610050"/>
                <a:gridCol w="1861523"/>
                <a:gridCol w="662340"/>
              </a:tblGrid>
              <a:tr h="535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Вопрос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респондентов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Жартылай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сай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келеді</a:t>
                      </a:r>
                      <a:r>
                        <a:rPr lang="ru-RU" sz="1600" dirty="0">
                          <a:effectLst/>
                        </a:rPr>
                        <a:t> / Соответствует лишь частично.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Удовлетворены </a:t>
                      </a:r>
                      <a:r>
                        <a:rPr lang="ru-RU" sz="1400" dirty="0">
                          <a:effectLst/>
                        </a:rPr>
                        <a:t>ли Вы в целом качеством знаний студентов Университета?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194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192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99,0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8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Как </a:t>
                      </a:r>
                      <a:r>
                        <a:rPr lang="ru-RU" sz="1400" dirty="0">
                          <a:effectLst/>
                        </a:rPr>
                        <a:t>Вы считаете, соответствует ли в целом профессиональная компетенция выпускников </a:t>
                      </a:r>
                      <a:r>
                        <a:rPr lang="ru-RU" sz="1400" dirty="0" smtClean="0">
                          <a:effectLst/>
                        </a:rPr>
                        <a:t>Университета </a:t>
                      </a:r>
                      <a:r>
                        <a:rPr lang="ru-RU" sz="1400" dirty="0">
                          <a:effectLst/>
                        </a:rPr>
                        <a:t>всем критериям и требованиям, предъявляемым к педагогу, имеющему высшее образование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92,3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448186"/>
            <a:ext cx="353599" cy="377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31" y="4614665"/>
            <a:ext cx="384081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945" y="165371"/>
            <a:ext cx="10515600" cy="7782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ОП </a:t>
            </a:r>
            <a:b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удовлетворенности работодателей подготовкой выпускников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655608"/>
            <a:ext cx="10781581" cy="5521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92979"/>
              </p:ext>
            </p:extLst>
          </p:nvPr>
        </p:nvGraphicFramePr>
        <p:xfrm>
          <a:off x="1157593" y="1060315"/>
          <a:ext cx="10175128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607"/>
                <a:gridCol w="4093753"/>
                <a:gridCol w="847430"/>
                <a:gridCol w="1076834"/>
                <a:gridCol w="625990"/>
                <a:gridCol w="988834"/>
                <a:gridCol w="563625"/>
                <a:gridCol w="926099"/>
                <a:gridCol w="484956"/>
              </a:tblGrid>
              <a:tr h="1437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Оцените </a:t>
                      </a:r>
                      <a:r>
                        <a:rPr lang="ru-RU" sz="1800" dirty="0">
                          <a:effectLst/>
                        </a:rPr>
                        <a:t>уровень Вашей удовлетворенности подготовкой выпускников по образовательным программам (специальностям)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респондентов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Жоғары</a:t>
                      </a:r>
                      <a:r>
                        <a:rPr lang="ru-RU" sz="1600" dirty="0">
                          <a:effectLst/>
                        </a:rPr>
                        <a:t> / Высокий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Орташа</a:t>
                      </a:r>
                      <a:r>
                        <a:rPr lang="ru-RU" sz="1600" dirty="0">
                          <a:effectLst/>
                        </a:rPr>
                        <a:t> / Средний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Төмен</a:t>
                      </a:r>
                      <a:r>
                        <a:rPr lang="ru-RU" sz="1600" dirty="0">
                          <a:effectLst/>
                        </a:rPr>
                        <a:t> / Низкий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Образовательная программа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6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Педагогика </a:t>
                      </a:r>
                      <a:r>
                        <a:rPr lang="ru-RU" sz="1800" dirty="0">
                          <a:effectLst/>
                        </a:rPr>
                        <a:t>и методика начального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67,0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0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Казахский </a:t>
                      </a:r>
                      <a:r>
                        <a:rPr lang="ru-RU" sz="1800" dirty="0">
                          <a:effectLst/>
                        </a:rPr>
                        <a:t>язык и литература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65,5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29,9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8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Русский </a:t>
                      </a:r>
                      <a:r>
                        <a:rPr lang="ru-RU" sz="1800" dirty="0">
                          <a:effectLst/>
                        </a:rPr>
                        <a:t>язык и литература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64,9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23702"/>
              </p:ext>
            </p:extLst>
          </p:nvPr>
        </p:nvGraphicFramePr>
        <p:xfrm>
          <a:off x="1177047" y="5175115"/>
          <a:ext cx="10145950" cy="826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749"/>
                <a:gridCol w="4103244"/>
                <a:gridCol w="844999"/>
                <a:gridCol w="1073178"/>
                <a:gridCol w="624764"/>
                <a:gridCol w="985997"/>
                <a:gridCol w="562009"/>
                <a:gridCol w="923443"/>
                <a:gridCol w="483567"/>
              </a:tblGrid>
              <a:tr h="826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Педагогика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дошкольного воспитания и обучения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63,4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32,5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4,1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945" y="165371"/>
            <a:ext cx="10515600" cy="7782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ОП </a:t>
            </a:r>
            <a:b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удовлетворенности работодателей подготовкой выпускников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655608"/>
            <a:ext cx="10781581" cy="5521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27528"/>
              </p:ext>
            </p:extLst>
          </p:nvPr>
        </p:nvGraphicFramePr>
        <p:xfrm>
          <a:off x="671208" y="1060315"/>
          <a:ext cx="10948572" cy="3894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752"/>
                <a:gridCol w="4404932"/>
                <a:gridCol w="911846"/>
                <a:gridCol w="1158687"/>
                <a:gridCol w="673573"/>
                <a:gridCol w="1063999"/>
                <a:gridCol w="606468"/>
                <a:gridCol w="996495"/>
                <a:gridCol w="521820"/>
              </a:tblGrid>
              <a:tr h="1423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Оцените </a:t>
                      </a:r>
                      <a:r>
                        <a:rPr lang="ru-RU" sz="1800" dirty="0">
                          <a:effectLst/>
                        </a:rPr>
                        <a:t>уровень Вашей удовлетворенности подготовкой выпускников по образовательным программам (специальностям)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респондентов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Жоғары</a:t>
                      </a:r>
                      <a:r>
                        <a:rPr lang="ru-RU" sz="1600" dirty="0">
                          <a:effectLst/>
                        </a:rPr>
                        <a:t> / Высокий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Орташа</a:t>
                      </a:r>
                      <a:r>
                        <a:rPr lang="ru-RU" sz="1600" dirty="0">
                          <a:effectLst/>
                        </a:rPr>
                        <a:t> / Средний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Төмен</a:t>
                      </a:r>
                      <a:r>
                        <a:rPr lang="ru-RU" sz="1600" dirty="0">
                          <a:effectLst/>
                        </a:rPr>
                        <a:t> / Низкий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Образовательная программа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9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Физика-Информатика, Физика-Математика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спорт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9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Художественный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труд, графика и проектирование (Изобразительное искусство и черчение; Профессиональное обучение)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080988"/>
              </p:ext>
            </p:extLst>
          </p:nvPr>
        </p:nvGraphicFramePr>
        <p:xfrm>
          <a:off x="671207" y="4912469"/>
          <a:ext cx="10948572" cy="1089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116"/>
                <a:gridCol w="4412569"/>
                <a:gridCol w="911844"/>
                <a:gridCol w="1158075"/>
                <a:gridCol w="674187"/>
                <a:gridCol w="1063997"/>
                <a:gridCol w="606469"/>
                <a:gridCol w="996494"/>
                <a:gridCol w="521821"/>
              </a:tblGrid>
              <a:tr h="1089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Математика, Математика-Физика, Математика-Информатика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7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1254</Words>
  <Application>Microsoft Office PowerPoint</Application>
  <PresentationFormat>Широкоэкранный</PresentationFormat>
  <Paragraphs>450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 исследования: </vt:lpstr>
      <vt:lpstr>Профиль респондентов</vt:lpstr>
      <vt:lpstr>«Языковая структура»</vt:lpstr>
      <vt:lpstr>Трудоустройство выпускников</vt:lpstr>
      <vt:lpstr>                     «Сотрудничество организаций образования с университетом» </vt:lpstr>
      <vt:lpstr>«Качество подготовки выпускников»</vt:lpstr>
      <vt:lpstr>Рейтинг ОП  по уровню удовлетворенности работодателей подготовкой выпускников»</vt:lpstr>
      <vt:lpstr>Рейтинг ОП  по уровню удовлетворенности работодателей подготовкой выпускников»</vt:lpstr>
      <vt:lpstr>Рейтинг ОП  по уровню удовлетворенности работодателей подготовкой выпускников»</vt:lpstr>
      <vt:lpstr>Рейтинг ОП  по уровню удовлетворенности работодателей подготовкой выпускников»</vt:lpstr>
      <vt:lpstr>Рейтинг ОП  по уровню удовлетворенности работодателей подготовкой выпускников»</vt:lpstr>
      <vt:lpstr>«Потребность в кадрах»</vt:lpstr>
      <vt:lpstr> Выводы: </vt:lpstr>
      <vt:lpstr>          Предложения работодателей в области подготовки специалистов и дальнейшего сотрудничества: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подготовки к институциональной и специализированной аккредитации в 2023 г. </dc:title>
  <dc:creator>Казанцева Людмила Петровна</dc:creator>
  <cp:lastModifiedBy>Байтанаева Майра Амангазиевна</cp:lastModifiedBy>
  <cp:revision>145</cp:revision>
  <cp:lastPrinted>2025-03-19T05:46:30Z</cp:lastPrinted>
  <dcterms:created xsi:type="dcterms:W3CDTF">2023-01-24T09:12:20Z</dcterms:created>
  <dcterms:modified xsi:type="dcterms:W3CDTF">2025-06-17T13:04:21Z</dcterms:modified>
</cp:coreProperties>
</file>